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307" r:id="rId2"/>
    <p:sldId id="256" r:id="rId3"/>
    <p:sldId id="306" r:id="rId4"/>
    <p:sldId id="257" r:id="rId5"/>
    <p:sldId id="258" r:id="rId6"/>
    <p:sldId id="263" r:id="rId7"/>
    <p:sldId id="283" r:id="rId8"/>
    <p:sldId id="284" r:id="rId9"/>
    <p:sldId id="285" r:id="rId10"/>
    <p:sldId id="287" r:id="rId11"/>
    <p:sldId id="286" r:id="rId12"/>
    <p:sldId id="288" r:id="rId13"/>
    <p:sldId id="289" r:id="rId14"/>
    <p:sldId id="279" r:id="rId15"/>
    <p:sldId id="290" r:id="rId16"/>
    <p:sldId id="294" r:id="rId17"/>
    <p:sldId id="295" r:id="rId18"/>
    <p:sldId id="293" r:id="rId19"/>
    <p:sldId id="292" r:id="rId20"/>
    <p:sldId id="291" r:id="rId21"/>
    <p:sldId id="260" r:id="rId22"/>
    <p:sldId id="267" r:id="rId23"/>
    <p:sldId id="264" r:id="rId24"/>
    <p:sldId id="282" r:id="rId25"/>
    <p:sldId id="298" r:id="rId26"/>
    <p:sldId id="297" r:id="rId27"/>
    <p:sldId id="265" r:id="rId28"/>
    <p:sldId id="302" r:id="rId29"/>
    <p:sldId id="299" r:id="rId30"/>
    <p:sldId id="300" r:id="rId31"/>
    <p:sldId id="303" r:id="rId32"/>
    <p:sldId id="301" r:id="rId33"/>
    <p:sldId id="305" r:id="rId34"/>
    <p:sldId id="304" r:id="rId3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2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1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4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086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5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2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4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6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335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6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01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8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934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856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DBA523-1C36-431E-B167-1C2451B2675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A2E792-87D1-43B8-A690-BAB758E5208A}" type="slidenum">
              <a:rPr lang="lv-LV" smtClean="0"/>
              <a:t>‹#›</a:t>
            </a:fld>
            <a:endParaRPr lang="lv-LV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30" y="38534"/>
            <a:ext cx="170093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38" y="760397"/>
            <a:ext cx="4151540" cy="51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Konkurss Enkurs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2025. gadā izdevās piesaistīt SIF finansējumu </a:t>
            </a:r>
          </a:p>
          <a:p>
            <a:r>
              <a:rPr lang="lv-LV" dirty="0" smtClean="0"/>
              <a:t>Konkursā piedalījās 12 skolas, 120 jaunieši</a:t>
            </a:r>
          </a:p>
          <a:p>
            <a:r>
              <a:rPr lang="lv-LV" dirty="0" smtClean="0"/>
              <a:t>…. 12 LJS biedri </a:t>
            </a:r>
          </a:p>
          <a:p>
            <a:r>
              <a:rPr lang="lv-LV" dirty="0" smtClean="0"/>
              <a:t>Nākotne - neskaidra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8" y="2473691"/>
            <a:ext cx="3920691" cy="29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18451"/>
            <a:ext cx="9601196" cy="1303867"/>
          </a:xfrm>
        </p:spPr>
        <p:txBody>
          <a:bodyPr/>
          <a:lstStyle/>
          <a:p>
            <a:r>
              <a:rPr lang="lv-LV" b="1" dirty="0" smtClean="0"/>
              <a:t>Jūras svētki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1" y="2005885"/>
            <a:ext cx="9601196" cy="475026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Tradīcija – svētki –satikšanās prieks un iespēja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78" y="2675822"/>
            <a:ext cx="4357036" cy="326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2" y="2882411"/>
            <a:ext cx="3991276" cy="29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LJS – 35 gadu balle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24" y="2509336"/>
            <a:ext cx="4985332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0" y="2682590"/>
            <a:ext cx="4372002" cy="29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Atbalsts citiem pasākumiem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18" y="2528588"/>
            <a:ext cx="4423392" cy="331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55" y="2618071"/>
            <a:ext cx="5288906" cy="2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553" y="812799"/>
            <a:ext cx="62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u="sng" dirty="0" smtClean="0"/>
              <a:t>Atbalsts </a:t>
            </a:r>
            <a:r>
              <a:rPr lang="lv-LV" sz="3600" b="1" u="sng" dirty="0" err="1" smtClean="0"/>
              <a:t>audžģimeņu</a:t>
            </a:r>
            <a:r>
              <a:rPr lang="lv-LV" sz="3600" b="1" u="sng" dirty="0" smtClean="0"/>
              <a:t> biedrībai</a:t>
            </a:r>
            <a:endParaRPr lang="lv-LV" sz="36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22" y="1690076"/>
            <a:ext cx="4994031" cy="3745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41" y="1611922"/>
            <a:ext cx="3099288" cy="41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Šogad….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734602"/>
            <a:ext cx="9601196" cy="2141266"/>
          </a:xfrm>
        </p:spPr>
        <p:txBody>
          <a:bodyPr/>
          <a:lstStyle/>
          <a:p>
            <a:r>
              <a:rPr lang="lv-LV" sz="2800" dirty="0" smtClean="0"/>
              <a:t>…. Vairosim Valdemāru.... Realizētas LJS biedru idejas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699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LJS projekts Enkurs -2025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Projekta pieteikums septembrī</a:t>
            </a:r>
          </a:p>
          <a:p>
            <a:r>
              <a:rPr lang="lv-LV" dirty="0" smtClean="0"/>
              <a:t>Aktivitātes:</a:t>
            </a:r>
          </a:p>
          <a:p>
            <a:pPr lvl="1"/>
            <a:r>
              <a:rPr lang="lv-LV" dirty="0" smtClean="0"/>
              <a:t>Enkurs</a:t>
            </a:r>
          </a:p>
          <a:p>
            <a:pPr lvl="1"/>
            <a:r>
              <a:rPr lang="lv-LV" dirty="0" smtClean="0"/>
              <a:t>Nozares diskusijas</a:t>
            </a:r>
          </a:p>
          <a:p>
            <a:pPr lvl="1"/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2675823"/>
            <a:ext cx="2777690" cy="27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9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Jūrniecības  </a:t>
            </a:r>
            <a:r>
              <a:rPr lang="lv-LV" dirty="0"/>
              <a:t>nozares ideju ģenerēšanas </a:t>
            </a:r>
            <a:r>
              <a:rPr lang="lv-LV" dirty="0" smtClean="0"/>
              <a:t>seminārs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66384" cy="3318936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27.februārī notika seminārs </a:t>
            </a:r>
            <a:r>
              <a:rPr lang="lv-LV" dirty="0"/>
              <a:t>ideju ģenerēšanai par Baltijas jūras reģiona kuģošanas drošības un jūras vides aizsardzības politiku. Semināru vadīja Baltijas Jūras reģiona jūrniecības politikas plānošanas un stratēģijas izveides organizācijas (EUSBSR)  pārstāvji no Zviedrijas.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556932"/>
            <a:ext cx="45663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Jūrniecības izglītība jūrniecības nākotnei;</a:t>
            </a:r>
          </a:p>
          <a:p>
            <a:r>
              <a:rPr lang="lv-LV" dirty="0"/>
              <a:t>Zemūdens kabeļu novērošana, lai garantētu to drošību;</a:t>
            </a:r>
          </a:p>
          <a:p>
            <a:r>
              <a:rPr lang="lv-LV" dirty="0"/>
              <a:t>Kuģošanas zaļie koridori Latvijas teritorijā;</a:t>
            </a:r>
          </a:p>
          <a:p>
            <a:r>
              <a:rPr lang="lv-LV" dirty="0"/>
              <a:t>Uzlabojumi bagarēšanas veikšanā, lai samazinātu tās ietekmi uz vidi;</a:t>
            </a:r>
          </a:p>
          <a:p>
            <a:r>
              <a:rPr lang="lv-LV" dirty="0"/>
              <a:t>Dronu izmantošana;</a:t>
            </a:r>
          </a:p>
          <a:p>
            <a:r>
              <a:rPr lang="lv-LV" dirty="0"/>
              <a:t>Atjaunojamie resursi – E-degviela.</a:t>
            </a:r>
          </a:p>
        </p:txBody>
      </p:sp>
    </p:spTree>
    <p:extLst>
      <p:ext uri="{BB962C8B-B14F-4D97-AF65-F5344CB8AC3E}">
        <p14:creationId xmlns:p14="http://schemas.microsoft.com/office/powerpoint/2010/main" val="305702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Konkurss - </a:t>
            </a:r>
            <a:r>
              <a:rPr lang="lv-LV" dirty="0" smtClean="0"/>
              <a:t>Mantojums</a:t>
            </a:r>
            <a:endParaRPr lang="lv-LV" dirty="0"/>
          </a:p>
        </p:txBody>
      </p:sp>
      <p:pic>
        <p:nvPicPr>
          <p:cNvPr id="1026" name="Picture 2" descr="Fotoattēlā varētu būt 4 cilvēki un teks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52" y="2557463"/>
            <a:ext cx="248840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attēlā varētu būt 2 cilvēki un b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85" y="2663686"/>
            <a:ext cx="2349622" cy="31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1773" y="2785239"/>
            <a:ext cx="3680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7 grupu darbi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17 individuālie darbi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Modelīši tiks izstādīti Rīgas Vēstures un Kuģniecības muzejā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Pēc tam ceļos uz Kalteni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Žūrija – nozares pārstāvji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Apbalvošanas pasākums sadarībā ar Rīgas Brīvostu</a:t>
            </a:r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71968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Foto konkurss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06616" cy="3318936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70 – fotogrāfiju autori</a:t>
            </a:r>
          </a:p>
          <a:p>
            <a:r>
              <a:rPr lang="lv-LV" dirty="0" smtClean="0"/>
              <a:t>Vairāk kā 200 fotogrāfijas</a:t>
            </a:r>
          </a:p>
          <a:p>
            <a:r>
              <a:rPr lang="lv-LV" dirty="0" smtClean="0"/>
              <a:t>Skatītāju balsojumā vairāk kā 400 balsotāju</a:t>
            </a:r>
          </a:p>
          <a:p>
            <a:r>
              <a:rPr lang="lv-LV" dirty="0" smtClean="0"/>
              <a:t>Rezultātātā tapusi ceļojoša fotoizstāde, kas savu ceļu uzsāks Muzeju naktī Rīgas Vēstures un kuģniecības muzejā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65" y="1321903"/>
            <a:ext cx="2570921" cy="1928191"/>
          </a:xfrm>
          <a:prstGeom prst="rect">
            <a:avLst/>
          </a:prstGeom>
        </p:spPr>
      </p:pic>
      <p:pic>
        <p:nvPicPr>
          <p:cNvPr id="2050" name="Picture 2" descr="https://www.ljs.lv/wp-content/uploads/2025/05/Imants_Nartiss_3-1024x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39" y="3517154"/>
            <a:ext cx="3200398" cy="18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4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0799" y="1800792"/>
            <a:ext cx="7498864" cy="151553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Latvijas Jūrniecības savienības darbība 2024. gadā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4251566"/>
            <a:ext cx="6815669" cy="1320802"/>
          </a:xfrm>
        </p:spPr>
        <p:txBody>
          <a:bodyPr/>
          <a:lstStyle/>
          <a:p>
            <a:r>
              <a:rPr lang="lv-LV" dirty="0" smtClean="0"/>
              <a:t>LJS valdes priekšsēdētājs Roberts Gailītis</a:t>
            </a:r>
          </a:p>
          <a:p>
            <a:r>
              <a:rPr lang="lv-LV" dirty="0" smtClean="0"/>
              <a:t>15.05.2025.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303" y="272995"/>
            <a:ext cx="170093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Eseju konkurss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6 darbi (piedalījās gan jūrniecības, gan citu augstskolu studenti)</a:t>
            </a:r>
          </a:p>
          <a:p>
            <a:r>
              <a:rPr lang="lv-LV" dirty="0" smtClean="0"/>
              <a:t>Līmenis – </a:t>
            </a:r>
            <a:r>
              <a:rPr lang="lv-LV" dirty="0" smtClean="0"/>
              <a:t> iespēja augt nākošajos gados</a:t>
            </a:r>
            <a:endParaRPr lang="lv-LV" dirty="0" smtClean="0"/>
          </a:p>
          <a:p>
            <a:r>
              <a:rPr lang="lv-LV" dirty="0"/>
              <a:t>J</a:t>
            </a:r>
            <a:r>
              <a:rPr lang="lv-LV" dirty="0" smtClean="0"/>
              <a:t>āturpina </a:t>
            </a:r>
            <a:r>
              <a:rPr lang="lv-LV" dirty="0" smtClean="0"/>
              <a:t>organizēt līdzīgi konkursi, iesaistot plašāku skolu un jauniešu pārstāvniecību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854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Valdes darbs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7 valdes locekļi (R.Gailītis, J.Krastiņš, A.Freiberga, L.Ragže,  U.Ozols, K.Lūkins, E.Štāls)</a:t>
            </a:r>
          </a:p>
          <a:p>
            <a:r>
              <a:rPr lang="lv-LV" dirty="0"/>
              <a:t>9</a:t>
            </a:r>
            <a:r>
              <a:rPr lang="lv-LV" dirty="0" smtClean="0"/>
              <a:t> </a:t>
            </a:r>
            <a:r>
              <a:rPr lang="lv-LV" dirty="0"/>
              <a:t>valdes sēdes </a:t>
            </a:r>
            <a:r>
              <a:rPr lang="lv-LV" dirty="0" smtClean="0"/>
              <a:t>(1 elektroniski)</a:t>
            </a:r>
            <a:endParaRPr lang="lv-LV" dirty="0"/>
          </a:p>
          <a:p>
            <a:r>
              <a:rPr lang="lv-LV" dirty="0" smtClean="0"/>
              <a:t>Sadaļa mājaslapā par valdes aktivitātēm</a:t>
            </a:r>
          </a:p>
          <a:p>
            <a:r>
              <a:rPr lang="lv-LV" dirty="0" smtClean="0"/>
              <a:t>Informācija whatsapp LJS biedriem</a:t>
            </a:r>
          </a:p>
          <a:p>
            <a:r>
              <a:rPr lang="lv-LV" dirty="0" smtClean="0"/>
              <a:t>Valdes sēdēs ir piedalījušies arī sadarbības partneri un LJS biedri </a:t>
            </a:r>
          </a:p>
          <a:p>
            <a:endParaRPr lang="lv-LV" dirty="0" smtClean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5774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LJS Darbības virzieni 2025. gadā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Jūrniecības nozares interešu pārstāvniecība (dažādu iniciatīvu atbalstīšana un virzīšana)</a:t>
            </a:r>
          </a:p>
          <a:p>
            <a:r>
              <a:rPr lang="lv-LV" dirty="0"/>
              <a:t>Jūrniecības nozares medijs – nozares popularizēšana, sabiedrības informēšana, viedokļa paušana</a:t>
            </a:r>
          </a:p>
          <a:p>
            <a:r>
              <a:rPr lang="lv-LV" dirty="0"/>
              <a:t>Jūrniecības nozares popularizēšana (atbalsts jauniešu piesaistīšanai, vēstures liecību uzturēšanai, atbalsts sabiedrības izglītības aktivitātēm)  </a:t>
            </a:r>
          </a:p>
          <a:p>
            <a:r>
              <a:rPr lang="lv-LV" dirty="0"/>
              <a:t>Jūrniecības nozares uzņēmumu un institūciju saliedēšana un nozares iekšējās komunikācijas stiprināšana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7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Aktivitātes 2025./ 2026. gadā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5037"/>
          </a:xfrm>
        </p:spPr>
        <p:txBody>
          <a:bodyPr>
            <a:normAutofit/>
          </a:bodyPr>
          <a:lstStyle/>
          <a:p>
            <a:r>
              <a:rPr lang="lv-LV" dirty="0" smtClean="0"/>
              <a:t>17. maijs – Muzeju nakts</a:t>
            </a:r>
          </a:p>
          <a:p>
            <a:r>
              <a:rPr lang="lv-LV" dirty="0" smtClean="0"/>
              <a:t>12. </a:t>
            </a:r>
            <a:r>
              <a:rPr lang="lv-LV" dirty="0" smtClean="0"/>
              <a:t>jūlijs </a:t>
            </a:r>
            <a:r>
              <a:rPr lang="lv-LV" dirty="0" smtClean="0"/>
              <a:t>– Jūras svētki</a:t>
            </a:r>
          </a:p>
          <a:p>
            <a:r>
              <a:rPr lang="lv-LV" dirty="0" smtClean="0"/>
              <a:t>26. jūlijs - </a:t>
            </a:r>
            <a:r>
              <a:rPr lang="lv-LV" dirty="0"/>
              <a:t>Ainažu jūrskolas </a:t>
            </a:r>
            <a:r>
              <a:rPr lang="lv-LV" dirty="0" smtClean="0"/>
              <a:t>muzejā Krišjāņa Valdemāra jubilejas pasākums</a:t>
            </a:r>
          </a:p>
          <a:p>
            <a:r>
              <a:rPr lang="lv-LV" dirty="0" smtClean="0"/>
              <a:t>Grāmata par ostu pārvaldēm</a:t>
            </a:r>
          </a:p>
          <a:p>
            <a:r>
              <a:rPr lang="lv-LV" dirty="0" smtClean="0"/>
              <a:t>Jūrniecības kanons</a:t>
            </a:r>
          </a:p>
          <a:p>
            <a:r>
              <a:rPr lang="lv-LV" dirty="0" smtClean="0"/>
              <a:t>Citas aktivitātes - veco jūras vilku dziesmu iekļaušana nemateriālajā kultūras mantojumā</a:t>
            </a:r>
          </a:p>
        </p:txBody>
      </p:sp>
    </p:spTree>
    <p:extLst>
      <p:ext uri="{BB962C8B-B14F-4D97-AF65-F5344CB8AC3E}">
        <p14:creationId xmlns:p14="http://schemas.microsoft.com/office/powerpoint/2010/main" val="2416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Aktivitātes 2025./ 2026. gadā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Atbilstoši biedru ierosinājumiem un iniciatīvām </a:t>
            </a:r>
            <a:r>
              <a:rPr lang="lv-LV" dirty="0" smtClean="0">
                <a:sym typeface="Wingdings" panose="05000000000000000000" pitchFamily="2" charset="2"/>
              </a:rPr>
              <a:t></a:t>
            </a:r>
          </a:p>
          <a:p>
            <a:r>
              <a:rPr lang="lv-LV" sz="3600" b="1" dirty="0" smtClean="0">
                <a:sym typeface="Wingdings" panose="05000000000000000000" pitchFamily="2" charset="2"/>
              </a:rPr>
              <a:t>Biedrība ir tik aktīva, cik aktīvi ir tās biedri!</a:t>
            </a:r>
          </a:p>
          <a:p>
            <a:r>
              <a:rPr lang="lv-LV" sz="2800" b="1" dirty="0">
                <a:sym typeface="Wingdings" panose="05000000000000000000" pitchFamily="2" charset="2"/>
              </a:rPr>
              <a:t> </a:t>
            </a:r>
            <a:r>
              <a:rPr lang="lv-LV" sz="2800" dirty="0" smtClean="0">
                <a:sym typeface="Wingdings" panose="05000000000000000000" pitchFamily="2" charset="2"/>
              </a:rPr>
              <a:t>Nepieciešama biedru iesaiste: LJS mājaslapas uzturēšanā, </a:t>
            </a:r>
            <a:r>
              <a:rPr lang="lv-LV" sz="2800" dirty="0" err="1" smtClean="0">
                <a:sym typeface="Wingdings" panose="05000000000000000000" pitchFamily="2" charset="2"/>
              </a:rPr>
              <a:t>Instagram</a:t>
            </a:r>
            <a:r>
              <a:rPr lang="lv-LV" sz="2800" dirty="0" smtClean="0">
                <a:sym typeface="Wingdings" panose="05000000000000000000" pitchFamily="2" charset="2"/>
              </a:rPr>
              <a:t>, </a:t>
            </a:r>
            <a:r>
              <a:rPr lang="lv-LV" sz="2800" dirty="0" err="1" smtClean="0">
                <a:sym typeface="Wingdings" panose="05000000000000000000" pitchFamily="2" charset="2"/>
              </a:rPr>
              <a:t>LinkedIn</a:t>
            </a:r>
            <a:r>
              <a:rPr lang="lv-LV" sz="2800" dirty="0" smtClean="0">
                <a:sym typeface="Wingdings" panose="05000000000000000000" pitchFamily="2" charset="2"/>
              </a:rPr>
              <a:t>, </a:t>
            </a:r>
            <a:r>
              <a:rPr lang="lv-LV" sz="2800" dirty="0">
                <a:sym typeface="Wingdings" panose="05000000000000000000" pitchFamily="2" charset="2"/>
              </a:rPr>
              <a:t>v</a:t>
            </a:r>
            <a:r>
              <a:rPr lang="lv-LV" sz="2800" dirty="0" smtClean="0">
                <a:sym typeface="Wingdings" panose="05000000000000000000" pitchFamily="2" charset="2"/>
              </a:rPr>
              <a:t>iedokļu raksti, Enkurs, «jūrniecības» vēstneši, citas aktivitātes</a:t>
            </a:r>
            <a:endParaRPr lang="lv-LV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767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LJS biedru piedāvājumi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1) Ē.Grāmatnieka ierosinājums – rīkot ekskursiju uz Skotiju, lai sakoptu </a:t>
            </a:r>
            <a:r>
              <a:rPr lang="lv-LV" dirty="0" smtClean="0"/>
              <a:t>kuģa «</a:t>
            </a:r>
            <a:r>
              <a:rPr lang="sv-SE" dirty="0" smtClean="0"/>
              <a:t>Helena Faubaums</a:t>
            </a:r>
            <a:r>
              <a:rPr lang="lv-LV" dirty="0" smtClean="0"/>
              <a:t>»</a:t>
            </a:r>
            <a:r>
              <a:rPr lang="sv-SE" dirty="0" smtClean="0"/>
              <a:t>  </a:t>
            </a:r>
            <a:r>
              <a:rPr lang="sv-SE" dirty="0"/>
              <a:t>1936.gada </a:t>
            </a:r>
            <a:r>
              <a:rPr lang="sv-SE" dirty="0" smtClean="0"/>
              <a:t>26.oktobrī</a:t>
            </a:r>
            <a:r>
              <a:rPr lang="lv-LV" dirty="0" smtClean="0"/>
              <a:t> bojāgājušo atdusas vietu</a:t>
            </a:r>
          </a:p>
          <a:p>
            <a:r>
              <a:rPr lang="lv-LV" dirty="0" smtClean="0"/>
              <a:t>2)Ģ.Ozoliņs aicina biedrus iesaistīties LJS darbībā organizējot apskštruktūras, kas uzņemtos noteiktas LJS darbības jomas organizēšanu un pārvaldīšanu;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083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Balsojums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</a:t>
            </a:r>
            <a:r>
              <a:rPr lang="lv-LV" dirty="0"/>
              <a:t>) Valdes priekšsēdētāja ziņojuma </a:t>
            </a:r>
            <a:r>
              <a:rPr lang="lv-LV" dirty="0" smtClean="0"/>
              <a:t>apstiprināšana</a:t>
            </a:r>
          </a:p>
          <a:p>
            <a:r>
              <a:rPr lang="lv-LV" dirty="0" smtClean="0"/>
              <a:t>2)LJS </a:t>
            </a:r>
            <a:r>
              <a:rPr lang="lv-LV" dirty="0" smtClean="0"/>
              <a:t>valdes darbība līdz nākošajām vēlēšanām 6 cilvēku sastāvā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64574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95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Fotokonkursa uzvarētāji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672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51" y="2665212"/>
            <a:ext cx="5867400" cy="331787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99149" y="117173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lv-LV" dirty="0"/>
              <a:t>Imants Nartišs – 3. vieta jūrniecībass kompāniju vērtējumā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341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228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Dienas kārtība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946" y="1684421"/>
            <a:ext cx="7372951" cy="44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1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LVR flote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75" y="2515135"/>
            <a:ext cx="5053264" cy="3789948"/>
          </a:xfrm>
        </p:spPr>
      </p:pic>
    </p:spTree>
    <p:extLst>
      <p:ext uri="{BB962C8B-B14F-4D97-AF65-F5344CB8AC3E}">
        <p14:creationId xmlns:p14="http://schemas.microsoft.com/office/powerpoint/2010/main" val="267288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Antons Vjaters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2" y="2528588"/>
            <a:ext cx="4127989" cy="3317875"/>
          </a:xfrm>
        </p:spPr>
      </p:pic>
    </p:spTree>
    <p:extLst>
      <p:ext uri="{BB962C8B-B14F-4D97-AF65-F5344CB8AC3E}">
        <p14:creationId xmlns:p14="http://schemas.microsoft.com/office/powerpoint/2010/main" val="119358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Askolds Hermanis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85" y="2490086"/>
            <a:ext cx="4846030" cy="3634523"/>
          </a:xfrm>
        </p:spPr>
      </p:pic>
    </p:spTree>
    <p:extLst>
      <p:ext uri="{BB962C8B-B14F-4D97-AF65-F5344CB8AC3E}">
        <p14:creationId xmlns:p14="http://schemas.microsoft.com/office/powerpoint/2010/main" val="25839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Eseju konkursa dalībnieki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68873"/>
              </p:ext>
            </p:extLst>
          </p:nvPr>
        </p:nvGraphicFramePr>
        <p:xfrm>
          <a:off x="926833" y="2557463"/>
          <a:ext cx="10338333" cy="3523889"/>
        </p:xfrm>
        <a:graphic>
          <a:graphicData uri="http://schemas.openxmlformats.org/drawingml/2006/table">
            <a:tbl>
              <a:tblPr/>
              <a:tblGrid>
                <a:gridCol w="2800281"/>
                <a:gridCol w="1316888"/>
                <a:gridCol w="1907217"/>
                <a:gridCol w="4313947"/>
              </a:tblGrid>
              <a:tr h="353365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Dalībnieks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Punkti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Izglītības iestāde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Zane Bondare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vieta ar izcilību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Ekonomikas un kultūras augstskola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Kitija Kampiņa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vieta 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RTU Inženierzinātņu vidusskola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Kristers Šņepsts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vieta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Jāņa Eglīša Preiļu Valsts ģimnāzija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65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Rainers Čers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vieta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Novikontas Jūras koledžā.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Adriana Golubcova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Atzinība par dalību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RTU LJA Jūrskola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Stepans Karpins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Atzinība par dalību</a:t>
                      </a: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v-LV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7" marR="11727" marT="7818" marB="781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1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8"/>
            <a:ext cx="5158394" cy="6641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29" r="7150"/>
          <a:stretch/>
        </p:blipFill>
        <p:spPr>
          <a:xfrm>
            <a:off x="4984282" y="1978804"/>
            <a:ext cx="677618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lv-LV" dirty="0" smtClean="0"/>
              <a:t>Kopējais biedru skaits - 101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89 – fiziski biedri</a:t>
            </a:r>
          </a:p>
          <a:p>
            <a:r>
              <a:rPr lang="lv-LV" dirty="0" smtClean="0"/>
              <a:t>12</a:t>
            </a:r>
            <a:r>
              <a:rPr lang="lv-LV" dirty="0"/>
              <a:t> –  </a:t>
            </a:r>
            <a:r>
              <a:rPr lang="lv-LV" dirty="0" smtClean="0"/>
              <a:t>juridiskie biedri</a:t>
            </a:r>
          </a:p>
          <a:p>
            <a:r>
              <a:rPr lang="lv-LV" dirty="0" smtClean="0"/>
              <a:t>6 jauni biedri kopš kopsapulces 2024. gadā: Svetlana Ševcova, Miroslavs Mališko, Kaspars Rasa, Aleksejs Bogdaņecs, Reinis Jākobsons, Līna Depere</a:t>
            </a:r>
          </a:p>
          <a:p>
            <a:r>
              <a:rPr lang="lv-LV" dirty="0" smtClean="0"/>
              <a:t>Kopš pagājušās biedru sapulces vairāki biedri sava vecuma, vai citu iemeslu dēļ vairs nav vēlējušies uzturēt LJS biedra statusu. Kopējais biedru skaits ir stabils</a:t>
            </a:r>
            <a:r>
              <a:rPr lang="lv-LV" dirty="0"/>
              <a:t> </a:t>
            </a:r>
            <a:r>
              <a:rPr lang="lv-LV" dirty="0" smtClean="0"/>
              <a:t>ar nelielu pieauguma tendenci (+7 kopš iepriekšējās kopsapulces)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Gada pārskats par 2024. gadu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Gada pārskats ir publicēts LJS mājaslapā  (sadaļā dokumenti)</a:t>
            </a:r>
          </a:p>
          <a:p>
            <a:r>
              <a:rPr lang="lv-LV" dirty="0" smtClean="0"/>
              <a:t>Kopējie biedrības ieņēmumi: </a:t>
            </a:r>
            <a:r>
              <a:rPr lang="lv-LV" b="1" dirty="0" smtClean="0"/>
              <a:t>59 319 </a:t>
            </a:r>
            <a:r>
              <a:rPr lang="lv-LV" dirty="0" smtClean="0"/>
              <a:t>Eiro  (- 41 223 Eiro   ((2023. gadā))</a:t>
            </a:r>
          </a:p>
          <a:p>
            <a:r>
              <a:rPr lang="lv-LV" dirty="0" smtClean="0"/>
              <a:t>Izdevumi :</a:t>
            </a:r>
            <a:r>
              <a:rPr lang="lv-LV" b="1" dirty="0" smtClean="0"/>
              <a:t> 77  436 Eiro </a:t>
            </a:r>
            <a:r>
              <a:rPr lang="lv-LV" dirty="0" smtClean="0"/>
              <a:t>( - 19 325 Eiro (</a:t>
            </a:r>
            <a:r>
              <a:rPr lang="lv-LV" dirty="0" smtClean="0"/>
              <a:t>2023.gadā</a:t>
            </a:r>
            <a:r>
              <a:rPr lang="lv-LV" dirty="0" smtClean="0"/>
              <a:t>))</a:t>
            </a:r>
          </a:p>
          <a:p>
            <a:r>
              <a:rPr lang="lv-LV" dirty="0" smtClean="0"/>
              <a:t>LJS SC apgrozījums (ieņēmumi) –  0 Eiro ( 40 734 Eiro  (</a:t>
            </a:r>
            <a:r>
              <a:rPr lang="lv-LV" dirty="0" smtClean="0"/>
              <a:t>2023. </a:t>
            </a:r>
            <a:r>
              <a:rPr lang="lv-LV" dirty="0" smtClean="0"/>
              <a:t>gadā))</a:t>
            </a:r>
          </a:p>
          <a:p>
            <a:r>
              <a:rPr lang="lv-LV" dirty="0" smtClean="0"/>
              <a:t>LJS apgrozījums (ieņēmumi): 59 319 Eiro  (59 808 Eiro  (</a:t>
            </a:r>
            <a:r>
              <a:rPr lang="lv-LV" dirty="0" smtClean="0"/>
              <a:t>2023. </a:t>
            </a:r>
            <a:r>
              <a:rPr lang="lv-LV" dirty="0" smtClean="0"/>
              <a:t>gadā))</a:t>
            </a:r>
          </a:p>
          <a:p>
            <a:r>
              <a:rPr lang="lv-LV" dirty="0" smtClean="0"/>
              <a:t>LJS ieņēmumi veidojas no biedru naudām un piesaistītiem finanšu līdzekļiem noteiktām aktivitātēm. Izdevumi pārsniedz ieņēmumus, jo tika nodrošināta SC slēgšana.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27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8869" y="698087"/>
            <a:ext cx="1046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LJS (biedrības) izdevumu struktūra 2024. gadā:</a:t>
            </a:r>
          </a:p>
          <a:p>
            <a:endParaRPr lang="lv-LV" sz="2000" dirty="0" smtClean="0"/>
          </a:p>
          <a:p>
            <a:r>
              <a:rPr lang="lv-LV" sz="2000" dirty="0" smtClean="0"/>
              <a:t>LJS darbinieku atalgojums – 6 </a:t>
            </a:r>
            <a:r>
              <a:rPr lang="lv-LV" sz="2000" dirty="0"/>
              <a:t>6</a:t>
            </a:r>
            <a:r>
              <a:rPr lang="lv-LV" sz="2000" dirty="0" smtClean="0"/>
              <a:t>00 Eiro </a:t>
            </a:r>
          </a:p>
          <a:p>
            <a:r>
              <a:rPr lang="lv-LV" sz="2000" dirty="0" smtClean="0"/>
              <a:t>LJS darbības izdevumi (transports, sakari, mājaslapa, biroja izdevumi u.c.) – 3 700  Eiro</a:t>
            </a:r>
          </a:p>
          <a:p>
            <a:r>
              <a:rPr lang="lv-LV" sz="2000" dirty="0" smtClean="0"/>
              <a:t>Grāmatvedības izdevumi – 2000 Eiro</a:t>
            </a:r>
            <a:endParaRPr lang="lv-LV" sz="2000" dirty="0"/>
          </a:p>
          <a:p>
            <a:r>
              <a:rPr lang="lv-LV" sz="2000" dirty="0" smtClean="0"/>
              <a:t>Aktivitātes un pasākumi:</a:t>
            </a:r>
          </a:p>
          <a:p>
            <a:pPr marL="342900" indent="-342900">
              <a:buFontTx/>
              <a:buChar char="-"/>
            </a:pPr>
            <a:r>
              <a:rPr lang="lv-LV" sz="2000" dirty="0" smtClean="0"/>
              <a:t>Jūrniecības gadagrāmata – 17 150 Eiro (Ostu fonds, citi atbalstītāji)</a:t>
            </a:r>
          </a:p>
          <a:p>
            <a:pPr marL="342900" indent="-342900">
              <a:buFontTx/>
              <a:buChar char="-"/>
            </a:pPr>
            <a:r>
              <a:rPr lang="lv-LV" sz="2000" dirty="0" smtClean="0"/>
              <a:t>Jūrniecības izstāde Futurimo -  6500 Eiro (kruinga kompānijas, LTFJA)</a:t>
            </a:r>
          </a:p>
          <a:p>
            <a:pPr marL="285750" indent="-285750">
              <a:buFontTx/>
              <a:buChar char="-"/>
            </a:pPr>
            <a:r>
              <a:rPr lang="lv-LV" sz="2000" dirty="0" smtClean="0"/>
              <a:t>Konkurss Enkurs – 3000 Eiro  (</a:t>
            </a:r>
            <a:r>
              <a:rPr lang="lv-LV" sz="2000" dirty="0"/>
              <a:t>K</a:t>
            </a:r>
            <a:r>
              <a:rPr lang="lv-LV" sz="2000" dirty="0" smtClean="0"/>
              <a:t>ruinga kompānijas)</a:t>
            </a:r>
          </a:p>
          <a:p>
            <a:pPr marL="285750" indent="-285750">
              <a:buFontTx/>
              <a:buChar char="-"/>
            </a:pPr>
            <a:r>
              <a:rPr lang="lv-LV" sz="2000" dirty="0" smtClean="0"/>
              <a:t>Jūras svētku svinēšana- 3500 Eiro (LTFJA )</a:t>
            </a:r>
          </a:p>
          <a:p>
            <a:pPr marL="285750" indent="-285750">
              <a:buFontTx/>
              <a:buChar char="-"/>
            </a:pPr>
            <a:r>
              <a:rPr lang="lv-LV" sz="2000" dirty="0" smtClean="0"/>
              <a:t>LJS  35 gadu balle – 16 600 Eiro (LTFJA, Novikontas, LJS sadarbības partneri)</a:t>
            </a:r>
          </a:p>
          <a:p>
            <a:pPr marL="285750" indent="-285750">
              <a:buFontTx/>
              <a:buChar char="-"/>
            </a:pPr>
            <a:r>
              <a:rPr lang="lv-LV" sz="2000" dirty="0" smtClean="0"/>
              <a:t>Atbalsts Ukrainai un audžuģimenēm – 930 Eiro (LJS biedri)</a:t>
            </a:r>
          </a:p>
          <a:p>
            <a:pPr marL="285750" indent="-285750">
              <a:buFontTx/>
              <a:buChar char="-"/>
            </a:pPr>
            <a:r>
              <a:rPr lang="lv-LV" sz="2000" dirty="0" smtClean="0"/>
              <a:t>Citas aktivitātes (Kopsapulce,  Hugo Legzdiņa dzimšanas diena</a:t>
            </a:r>
            <a:r>
              <a:rPr lang="lv-LV" sz="2000" dirty="0" smtClean="0"/>
              <a:t>, Pasākums Ainažoa) </a:t>
            </a:r>
            <a:r>
              <a:rPr lang="lv-LV" sz="2000" dirty="0" smtClean="0"/>
              <a:t>– 2760 Eiro</a:t>
            </a:r>
            <a:endParaRPr lang="lv-LV" sz="2000" dirty="0"/>
          </a:p>
          <a:p>
            <a:r>
              <a:rPr lang="lv-LV" sz="2000" b="1" dirty="0" smtClean="0"/>
              <a:t>KOPĀ = 63 000 Eiro ( 54 000 Eiro (</a:t>
            </a:r>
            <a:r>
              <a:rPr lang="lv-LV" sz="2000" b="1" dirty="0" smtClean="0"/>
              <a:t>2023. </a:t>
            </a:r>
            <a:r>
              <a:rPr lang="lv-LV" sz="2000" b="1" dirty="0" smtClean="0"/>
              <a:t>gadā</a:t>
            </a:r>
            <a:r>
              <a:rPr lang="lv-LV" sz="2000" b="1" dirty="0" smtClean="0"/>
              <a:t>))</a:t>
            </a:r>
            <a:endParaRPr lang="lv-LV" sz="2000" b="1" dirty="0" smtClean="0"/>
          </a:p>
          <a:p>
            <a:endParaRPr lang="lv-LV" sz="2000" b="1" dirty="0" smtClean="0"/>
          </a:p>
          <a:p>
            <a:r>
              <a:rPr lang="lv-LV" sz="2000" b="1" i="1" dirty="0" smtClean="0"/>
              <a:t>2024. </a:t>
            </a:r>
            <a:r>
              <a:rPr lang="lv-LV" sz="2000" b="1" i="1" dirty="0"/>
              <a:t>g</a:t>
            </a:r>
            <a:r>
              <a:rPr lang="lv-LV" sz="2000" b="1" i="1" dirty="0" smtClean="0"/>
              <a:t>adā izdevumi pārsniedza ieņēmumus par 4000 Eiro (līdzekļu atlikums 2025. gada sākumā 5 000 Eiro)</a:t>
            </a:r>
          </a:p>
        </p:txBody>
      </p:sp>
    </p:spTree>
    <p:extLst>
      <p:ext uri="{BB962C8B-B14F-4D97-AF65-F5344CB8AC3E}">
        <p14:creationId xmlns:p14="http://schemas.microsoft.com/office/powerpoint/2010/main" val="2977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Jūrniecības izstāde Futurimo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080840"/>
            <a:ext cx="9918030" cy="3318936"/>
          </a:xfrm>
        </p:spPr>
        <p:txBody>
          <a:bodyPr/>
          <a:lstStyle/>
          <a:p>
            <a:r>
              <a:rPr lang="lv-LV" dirty="0" smtClean="0"/>
              <a:t> Tapa ar aktīvu LJS biedru  un sadarbības partneru iesaistīšanos </a:t>
            </a:r>
            <a:r>
              <a:rPr lang="lv-LV" dirty="0"/>
              <a:t>: </a:t>
            </a:r>
            <a:r>
              <a:rPr lang="lv-LV" b="1" dirty="0"/>
              <a:t>NBS Jūras spēki, Novikontas Jūras koledža, Jūras administrācija,  LVR flote,  Rīgas Brīvosta,  LSC, RTU LJA, RTU </a:t>
            </a:r>
            <a:r>
              <a:rPr lang="lv-LV" b="1" dirty="0" smtClean="0"/>
              <a:t>LJK, </a:t>
            </a:r>
            <a:r>
              <a:rPr lang="lv-LV" b="1" dirty="0"/>
              <a:t>Imants </a:t>
            </a:r>
            <a:r>
              <a:rPr lang="lv-LV" b="1" dirty="0" smtClean="0"/>
              <a:t>Nartišs, </a:t>
            </a:r>
            <a:r>
              <a:rPr lang="lv-LV" b="1" dirty="0"/>
              <a:t>Sintija Alksne, Sanita Ūzuliņa, Latvijas Tirdzniecības flotes jūrnieku arodbiedrību, Uldi Zvanu un citiem. </a:t>
            </a:r>
          </a:p>
          <a:p>
            <a:r>
              <a:rPr lang="lv-LV" dirty="0" smtClean="0"/>
              <a:t>Gada laika </a:t>
            </a:r>
            <a:r>
              <a:rPr lang="lv-LV" b="1" dirty="0" smtClean="0"/>
              <a:t>10 000 </a:t>
            </a:r>
            <a:r>
              <a:rPr lang="lv-LV" dirty="0" smtClean="0"/>
              <a:t>apmeklētāju</a:t>
            </a:r>
          </a:p>
          <a:p>
            <a:r>
              <a:rPr lang="lv-LV" dirty="0" smtClean="0"/>
              <a:t>Jūnija vidū izstāde pārcelsies uz Origo, kur gaidīs apmeklētājus līdz septembrim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18" y="1049509"/>
            <a:ext cx="1879930" cy="1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6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3" y="1145407"/>
            <a:ext cx="3213076" cy="203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29" y="1145407"/>
            <a:ext cx="4294860" cy="3430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105" y="3715351"/>
            <a:ext cx="3305111" cy="22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Gadagrāmata 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353" y="2634466"/>
            <a:ext cx="2393609" cy="331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5254" y="2628232"/>
            <a:ext cx="2300438" cy="3330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4000" b="1" dirty="0" smtClean="0"/>
              <a:t>2024</a:t>
            </a:r>
            <a:endParaRPr lang="lv-LV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265542" y="2628232"/>
            <a:ext cx="2300438" cy="3330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5400" b="1" dirty="0" smtClean="0"/>
              <a:t>?</a:t>
            </a:r>
            <a:endParaRPr lang="lv-LV" sz="5400" b="1" dirty="0"/>
          </a:p>
        </p:txBody>
      </p:sp>
      <p:sp>
        <p:nvSpPr>
          <p:cNvPr id="7" name="Cross 6"/>
          <p:cNvSpPr/>
          <p:nvPr/>
        </p:nvSpPr>
        <p:spPr>
          <a:xfrm rot="2388434">
            <a:off x="4788790" y="3314301"/>
            <a:ext cx="2213366" cy="2182481"/>
          </a:xfrm>
          <a:prstGeom prst="plus">
            <a:avLst>
              <a:gd name="adj" fmla="val 438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0193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4958</TotalTime>
  <Words>1022</Words>
  <Application>Microsoft Office PowerPoint</Application>
  <PresentationFormat>Widescreen</PresentationFormat>
  <Paragraphs>142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Garamond</vt:lpstr>
      <vt:lpstr>Times New Roman</vt:lpstr>
      <vt:lpstr>Wingdings</vt:lpstr>
      <vt:lpstr>Organic</vt:lpstr>
      <vt:lpstr>PowerPoint Presentation</vt:lpstr>
      <vt:lpstr>Latvijas Jūrniecības savienības darbība 2024. gadā</vt:lpstr>
      <vt:lpstr>Dienas kārtība</vt:lpstr>
      <vt:lpstr>Kopējais biedru skaits - 101</vt:lpstr>
      <vt:lpstr>Gada pārskats par 2024. gadu</vt:lpstr>
      <vt:lpstr>PowerPoint Presentation</vt:lpstr>
      <vt:lpstr>Jūrniecības izstāde Futurimo</vt:lpstr>
      <vt:lpstr>PowerPoint Presentation</vt:lpstr>
      <vt:lpstr>Gadagrāmata </vt:lpstr>
      <vt:lpstr>Konkurss Enkurs</vt:lpstr>
      <vt:lpstr>Jūras svētki </vt:lpstr>
      <vt:lpstr>LJS – 35 gadu balle</vt:lpstr>
      <vt:lpstr>Atbalsts citiem pasākumiem</vt:lpstr>
      <vt:lpstr>PowerPoint Presentation</vt:lpstr>
      <vt:lpstr>Šogad…. </vt:lpstr>
      <vt:lpstr>LJS projekts Enkurs -2025</vt:lpstr>
      <vt:lpstr>Jūrniecības  nozares ideju ģenerēšanas seminārs</vt:lpstr>
      <vt:lpstr>Konkurss - Mantojums</vt:lpstr>
      <vt:lpstr>Foto konkurss</vt:lpstr>
      <vt:lpstr>Eseju konkurss</vt:lpstr>
      <vt:lpstr>Valdes darbs</vt:lpstr>
      <vt:lpstr>LJS Darbības virzieni 2025. gadā</vt:lpstr>
      <vt:lpstr>Aktivitātes 2025./ 2026. gadā</vt:lpstr>
      <vt:lpstr>Aktivitātes 2025./ 2026. gadā</vt:lpstr>
      <vt:lpstr>LJS biedru piedāvājumi</vt:lpstr>
      <vt:lpstr>Balsojums</vt:lpstr>
      <vt:lpstr>Paldies par uzmanību!</vt:lpstr>
      <vt:lpstr>PowerPoint Presentation</vt:lpstr>
      <vt:lpstr>Imants Nartišs – 3. vieta jūrniecībass kompāniju vērtējumā </vt:lpstr>
      <vt:lpstr>LVR flote</vt:lpstr>
      <vt:lpstr>Antons Vjaters</vt:lpstr>
      <vt:lpstr>Askolds Hermanis</vt:lpstr>
      <vt:lpstr>Eseju konkursa dalībnieki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Gailītis</dc:creator>
  <cp:lastModifiedBy>Microsoft account</cp:lastModifiedBy>
  <cp:revision>70</cp:revision>
  <dcterms:created xsi:type="dcterms:W3CDTF">2023-06-06T08:47:04Z</dcterms:created>
  <dcterms:modified xsi:type="dcterms:W3CDTF">2025-05-15T04:27:39Z</dcterms:modified>
</cp:coreProperties>
</file>